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2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36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37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9144000" cy="6858000" type="screen4x3"/>
  <p:notesSz cx="6858000" cy="9296400"/>
  <p:embeddedFontLst>
    <p:embeddedFont>
      <p:font typeface="Cambria Math" panose="02040503050406030204" pitchFamily="18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5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BE2001-0F27-4173-A216-A1B32D03AEB8}">
  <a:tblStyle styleId="{30BE2001-0F27-4173-A216-A1B32D03AEB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/>
    <p:restoredTop sz="94651"/>
  </p:normalViewPr>
  <p:slideViewPr>
    <p:cSldViewPr snapToGrid="0">
      <p:cViewPr varScale="1">
        <p:scale>
          <a:sx n="148" d="100"/>
          <a:sy n="148" d="100"/>
        </p:scale>
        <p:origin x="1512" y="184"/>
      </p:cViewPr>
      <p:guideLst>
        <p:guide orient="horz" pos="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82550"/>
            <a:ext cx="6172200" cy="4629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7:notes"/>
          <p:cNvSpPr txBox="1">
            <a:spLocks noGrp="1"/>
          </p:cNvSpPr>
          <p:nvPr>
            <p:ph type="body" idx="1"/>
          </p:nvPr>
        </p:nvSpPr>
        <p:spPr>
          <a:xfrm>
            <a:off x="686421" y="4416426"/>
            <a:ext cx="5485158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 about gamma, poisson’s ratio.  It is a variable that describes a material property of rubber.  Its “Stretch to Compression.”  An engineer has already got their hand into the cookie jar here.  This number is a dimensionless quantity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:notes"/>
          <p:cNvSpPr txBox="1">
            <a:spLocks noGrp="1"/>
          </p:cNvSpPr>
          <p:nvPr>
            <p:ph type="sldNum" idx="12"/>
          </p:nvPr>
        </p:nvSpPr>
        <p:spPr>
          <a:xfrm>
            <a:off x="3884027" y="8829675"/>
            <a:ext cx="2972421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250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d61aee7a0_0_0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fd61aee7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3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80885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920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d41e22eef_0_3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fd41e22ee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3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26007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287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7451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5852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12767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/>
        </p:nvSpPr>
        <p:spPr>
          <a:xfrm>
            <a:off x="6248400" y="51054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52400" y="6019800"/>
            <a:ext cx="3619500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no duplication without permission</a:t>
            </a:r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6934200" y="59594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1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40386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4648200" y="1447800"/>
            <a:ext cx="40386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>
            <a:spLocks/>
          </p:cNvSpPr>
          <p:nvPr userDrawn="1"/>
        </p:nvSpPr>
        <p:spPr>
          <a:xfrm>
            <a:off x="6248400" y="510540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7"/>
          <p:cNvSpPr txBox="1">
            <a:spLocks/>
          </p:cNvSpPr>
          <p:nvPr userDrawn="1"/>
        </p:nvSpPr>
        <p:spPr>
          <a:xfrm>
            <a:off x="6781800" y="6326188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C5A8C331-9472-2E42-B8A5-DE17856A72EA}" type="slidenum">
              <a:rPr lang="en-US" sz="1400" smtClean="0">
                <a:solidFill>
                  <a:schemeClr val="bg1"/>
                </a:solidFill>
              </a:rPr>
              <a:pPr algn="r" eaLnBrk="1" hangingPunct="1">
                <a:defRPr/>
              </a:p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05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" name="Google Shape;10;p1" descr="UHG.BodySlide.Corporate Appeal.jpg"/>
          <p:cNvPicPr preferRelativeResize="0"/>
          <p:nvPr/>
        </p:nvPicPr>
        <p:blipFill rotWithShape="1">
          <a:blip r:embed="rId5">
            <a:alphaModFix/>
          </a:blip>
          <a:srcRect t="23334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UHG.BodySlide.Corporate Appeal.jpg"/>
          <p:cNvPicPr preferRelativeResize="0"/>
          <p:nvPr/>
        </p:nvPicPr>
        <p:blipFill rotWithShape="1">
          <a:blip r:embed="rId5">
            <a:alphaModFix/>
          </a:blip>
          <a:srcRect b="80606"/>
          <a:stretch/>
        </p:blipFill>
        <p:spPr>
          <a:xfrm>
            <a:off x="0" y="0"/>
            <a:ext cx="9144000" cy="13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jV02Z83nfiMJ_M&amp;tbnid=eiqGh4x0kdPgCM:&amp;ved=0CAUQjRw&amp;url=http://luxurybeachescape.blogspot.com/2011/07/country-drive.html&amp;ei=klO6UdCIIeiayAHE-4CwBw&amp;bvm=bv.47883778,d.aWc&amp;psig=AFQjCNFJjvT6ffdL30LjBXaiJ7_hLULeMQ&amp;ust=137125198271852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57199" y="1166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Multivariate Design of Experiments for Engineering Dimensional Analysis</a:t>
            </a:r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2150532" y="2330077"/>
            <a:ext cx="4842933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Chris Nachtsheim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Carlson School of Management and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Statistics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Minnesota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Daniel J Eck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Statistics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Illinois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Thomas A Albrecht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Atlassian</a:t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2576945" y="5538355"/>
            <a:ext cx="44508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FTC Webinar Series, November 3,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 vs. Engineering Approaches</a:t>
            </a:r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aphicFrame>
        <p:nvGraphicFramePr>
          <p:cNvPr id="134" name="Google Shape;134;p16"/>
          <p:cNvGraphicFramePr/>
          <p:nvPr/>
        </p:nvGraphicFramePr>
        <p:xfrm>
          <a:off x="457200" y="1573240"/>
          <a:ext cx="8229600" cy="4028490"/>
        </p:xfrm>
        <a:graphic>
          <a:graphicData uri="http://schemas.openxmlformats.org/drawingml/2006/table">
            <a:tbl>
              <a:tblPr firstRow="1" bandRow="1">
                <a:noFill/>
                <a:tableStyleId>{30BE2001-0F27-4173-A216-A1B32D03AEB8}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Statistician’s  Approach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Engineer’s Approach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Factors to vary in experiment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Two (Time, Distance)</a:t>
                      </a:r>
                      <a:endParaRPr sz="1800" i="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Zero (one fixed constant)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 parameters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6 parameters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One fixed constant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Scalability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 valid inside experimental range of factors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Will “scale”  over any experimental range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Explanatory Power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Local, empirical model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Reveals a “universal law” between D,V, &amp; T for physical systems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Dimension reduction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>
              <a:solidFill>
                <a:srgbClr val="FF0000"/>
              </a:solidFill>
            </a:endParaRPr>
          </a:p>
          <a:p>
            <a:pPr marL="857250" lvl="1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The number of factors is reduced by the number of measurement dimensions in the variables</a:t>
            </a:r>
            <a:endParaRPr/>
          </a:p>
          <a:p>
            <a:pPr marL="857250" lvl="1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Our example:  Number of factors = 2.  Number of dimensions is 2 (length, time).  Resulting number of dimensions is zero!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Scalability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/>
          </a:p>
          <a:p>
            <a:pPr marL="857250" lvl="1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Empirical models are valid within the ranges of the factors</a:t>
            </a:r>
            <a:endParaRPr/>
          </a:p>
          <a:p>
            <a:pPr marL="857250" lvl="1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Dimensionless models scale to any size</a:t>
            </a:r>
            <a:endParaRPr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Dimensional Analysis (DA) Advantages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457200" y="21192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scalability important?</a:t>
            </a:r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experiments on a turbine of this size is impossible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5000"/>
            <a:ext cx="9144000" cy="49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experiments on a model of this size is easy. </a:t>
            </a:r>
            <a:br>
              <a:rPr lang="en-US"/>
            </a:br>
            <a:r>
              <a:rPr lang="en-US"/>
              <a:t> If all variables are dimensionless, we can extrapolate!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500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457200" y="16010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even more compelling type of extrapolation…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" name="Mars video with audio V3 Trimm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6425"/>
            <a:ext cx="9144000" cy="56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2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Mars Rover DA Process</a:t>
            </a:r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167" y="1600200"/>
            <a:ext cx="8405633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Step-by-step approach that leads to dimensionless DA model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At each step, one variable is used to eliminate a dimension (e.g., M, L, T) from the set of variables.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variable used is eliminated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At termination, a reduced set of dimensionless variables is created</a:t>
            </a:r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Ipsen (1960) Stepwise Derivation of DA Model</a:t>
            </a:r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0:  Initialize the variables by specifying dimensions</a:t>
            </a:r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409" y="1892299"/>
            <a:ext cx="3311799" cy="34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33400" y="6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Joint Work With: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533900" y="1567543"/>
            <a:ext cx="4038600" cy="355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Dennis Cook: University of Minnesota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4488" lvl="0" indent="-34448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4488" lvl="0" indent="-19208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5C8A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rgbClr val="005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753" y="1935075"/>
            <a:ext cx="1654470" cy="206855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/>
        </p:nvSpPr>
        <p:spPr>
          <a:xfrm>
            <a:off x="9499600" y="94826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1:  Use d to eliminate length (L)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9224" y="1769840"/>
            <a:ext cx="6176915" cy="3733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2:  Use m (rover mass) to eliminate mass (M)</a:t>
            </a:r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9959" y="1697481"/>
            <a:ext cx="5783774" cy="391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3:  Use gd</a:t>
            </a:r>
            <a:r>
              <a:rPr lang="en-US" baseline="30000"/>
              <a:t>-1</a:t>
            </a:r>
            <a:r>
              <a:rPr lang="en-US"/>
              <a:t> to eliminate time (T)</a:t>
            </a: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658" y="1757140"/>
            <a:ext cx="5925477" cy="384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body" idx="1"/>
          </p:nvPr>
        </p:nvSpPr>
        <p:spPr>
          <a:xfrm>
            <a:off x="984098" y="1929479"/>
            <a:ext cx="375056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 model: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 terminology: two dimensionless variables or </a:t>
            </a:r>
            <a:r>
              <a:rPr lang="en-US">
                <a:solidFill>
                  <a:srgbClr val="FF0000"/>
                </a:solidFill>
              </a:rPr>
              <a:t>“pi groups”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</a:t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5981" y="4102285"/>
            <a:ext cx="2805048" cy="867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9"/>
          <p:cNvCxnSpPr/>
          <p:nvPr/>
        </p:nvCxnSpPr>
        <p:spPr>
          <a:xfrm>
            <a:off x="5706671" y="3339820"/>
            <a:ext cx="15678" cy="89375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25" name="Google Shape;225;p29"/>
          <p:cNvCxnSpPr/>
          <p:nvPr/>
        </p:nvCxnSpPr>
        <p:spPr>
          <a:xfrm flipH="1">
            <a:off x="7458193" y="3339820"/>
            <a:ext cx="239542" cy="89375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7250" y="2070598"/>
            <a:ext cx="3708960" cy="147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3" y="1600200"/>
            <a:ext cx="9104841" cy="297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2310" y="4699000"/>
            <a:ext cx="2886063" cy="107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Model: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Objective:  Estimate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lang="en-US"/>
              <a:t>  by varying the single factor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 baseline="-25000"/>
              <a:t>1</a:t>
            </a:r>
            <a:r>
              <a:rPr lang="en-US"/>
              <a:t>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 Earth, cannot vary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ρ</a:t>
            </a:r>
            <a:r>
              <a:rPr lang="en-US"/>
              <a:t> = density of atmosphere. 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Could vary </a:t>
            </a:r>
            <a:r>
              <a:rPr lang="en-US" i="1"/>
              <a:t>m</a:t>
            </a:r>
            <a:r>
              <a:rPr lang="en-US"/>
              <a:t> = mass of rover but no need.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Just vary d in order to vary </a:t>
            </a:r>
            <a:r>
              <a:rPr lang="en-US" i="1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 i="1" baseline="-25000">
                <a:solidFill>
                  <a:srgbClr val="FF0000"/>
                </a:solidFill>
              </a:rPr>
              <a:t>1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we have a one-factor DA experiment</a:t>
            </a: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3316" y="1532468"/>
            <a:ext cx="2177080" cy="6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4179" y="3179233"/>
            <a:ext cx="2112433" cy="116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(Logged) Earth-bound results, n = 9</a:t>
            </a:r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799" y="1460499"/>
            <a:ext cx="5046133" cy="454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300460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Just change the gravitational constant and the atmospheric density, and re-compute the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/>
              <a:t> groups:</a:t>
            </a:r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OK: But what about Mars?</a:t>
            </a:r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9601" y="1447799"/>
            <a:ext cx="5537200" cy="46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body" idx="1"/>
          </p:nvPr>
        </p:nvSpPr>
        <p:spPr>
          <a:xfrm>
            <a:off x="432860" y="3264958"/>
            <a:ext cx="261514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diameter that slows the rover to 90 m/s is 101 meters</a:t>
            </a:r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solve for v, smooth, and back-solve for d</a:t>
            </a:r>
            <a:r>
              <a:rPr lang="en-US" baseline="-25000"/>
              <a:t>90</a:t>
            </a:r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94" y="1955800"/>
            <a:ext cx="1991256" cy="60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650" y="1511299"/>
            <a:ext cx="5281083" cy="4457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4"/>
          <p:cNvCxnSpPr/>
          <p:nvPr/>
        </p:nvCxnSpPr>
        <p:spPr>
          <a:xfrm>
            <a:off x="3048002" y="4216400"/>
            <a:ext cx="1523998" cy="133773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Example shows: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Not only can we extrapolate outside the range of the experimental region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We can understand the effects of changing physical constants without actually changing them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Run an experiment on Earth, extrapolate to Mars</a:t>
            </a:r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of DA</a:t>
            </a:r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 of Talk: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Basic ideas of DA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Address dimensional analysis for multivariate responses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Examples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A glimpse at optimal design techniques for this problem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How we got involved in dimensional analysis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Conclusions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5C8A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>
              <a:solidFill>
                <a:srgbClr val="005C8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know this process works?</a:t>
            </a:r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1"/>
          </p:nvPr>
        </p:nvSpPr>
        <p:spPr>
          <a:xfrm flipH="1">
            <a:off x="502919" y="4214949"/>
            <a:ext cx="2344784" cy="16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body" idx="2"/>
          </p:nvPr>
        </p:nvSpPr>
        <p:spPr>
          <a:xfrm>
            <a:off x="5477690" y="4920342"/>
            <a:ext cx="3209109" cy="94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Buckingham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/>
              <a:t> Theorem (1914)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If there is a physically meaningful equation involving a certain number </a:t>
            </a:r>
            <a:r>
              <a:rPr lang="en-US" i="1"/>
              <a:t>n</a:t>
            </a:r>
            <a:r>
              <a:rPr lang="en-US"/>
              <a:t> of physical variables, then the original equation can be rewritten in terms of a set of </a:t>
            </a:r>
            <a:r>
              <a:rPr lang="en-US" b="0"/>
              <a:t>p = n − k </a:t>
            </a:r>
            <a:r>
              <a:rPr lang="en-US"/>
              <a:t>dimensionless parameters π</a:t>
            </a:r>
            <a:r>
              <a:rPr lang="en-US" baseline="-25000"/>
              <a:t>1</a:t>
            </a:r>
            <a:r>
              <a:rPr lang="en-US"/>
              <a:t>, π</a:t>
            </a:r>
            <a:r>
              <a:rPr lang="en-US" baseline="-25000"/>
              <a:t>2</a:t>
            </a:r>
            <a:r>
              <a:rPr lang="en-US"/>
              <a:t>, ..., π</a:t>
            </a:r>
            <a:r>
              <a:rPr lang="en-US" baseline="-25000"/>
              <a:t>p</a:t>
            </a:r>
            <a:r>
              <a:rPr lang="en-US"/>
              <a:t> constructed from the original variables, where k is the number of physical dimensions involved.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First proven by Joseph Bertrand (1878), in context of electrodynamics</a:t>
            </a:r>
            <a:endParaRPr/>
          </a:p>
        </p:txBody>
      </p:sp>
      <p:sp>
        <p:nvSpPr>
          <p:cNvPr id="289" name="Google Shape;289;p3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know this process works?</a:t>
            </a:r>
            <a:endParaRPr/>
          </a:p>
        </p:txBody>
      </p:sp>
      <p:sp>
        <p:nvSpPr>
          <p:cNvPr id="290" name="Google Shape;290;p37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MV Buckingham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/>
              <a:t> Theorem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New multivariate design criteria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Illustrations:  one simple, textbook example, one very complicated example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Recommendations for optimal design algorithms in complicated situations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(Maybe) a better introduction to DA for statisticians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Contributions of new paper</a:t>
            </a:r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457200" y="44695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MV Buckingham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Theorem</a:t>
            </a:r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body" idx="2"/>
          </p:nvPr>
        </p:nvSpPr>
        <p:spPr>
          <a:xfrm>
            <a:off x="3045823" y="2717073"/>
            <a:ext cx="4038600" cy="189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304" name="Google Shape;304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05" name="Google Shape;305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160" y="1589951"/>
            <a:ext cx="7647050" cy="39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>
            <a:spLocks noGrp="1"/>
          </p:cNvSpPr>
          <p:nvPr>
            <p:ph type="title"/>
          </p:nvPr>
        </p:nvSpPr>
        <p:spPr>
          <a:xfrm>
            <a:off x="-291736" y="4451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12" name="Google Shape;312;p40"/>
          <p:cNvSpPr txBox="1"/>
          <p:nvPr/>
        </p:nvSpPr>
        <p:spPr>
          <a:xfrm>
            <a:off x="457200" y="592877"/>
            <a:ext cx="8229600" cy="102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Simple Example (White, Fluid Mechanics, 2008)</a:t>
            </a:r>
            <a:endParaRPr/>
          </a:p>
        </p:txBody>
      </p:sp>
      <p:sp>
        <p:nvSpPr>
          <p:cNvPr id="313" name="Google Shape;313;p40"/>
          <p:cNvSpPr/>
          <p:nvPr/>
        </p:nvSpPr>
        <p:spPr>
          <a:xfrm>
            <a:off x="615588" y="1510299"/>
            <a:ext cx="841520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Pump design.  Outputs are head pressure (gH) and brake horsepower (bhp)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Predictors: Q, D, n, </a:t>
            </a:r>
            <a:r>
              <a:rPr lang="en-US" sz="24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μ, ρ (ε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considered</a:t>
            </a:r>
            <a:r>
              <a:rPr lang="en-US" sz="24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)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3525" y="2791822"/>
            <a:ext cx="3044371" cy="287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743318" y="3318329"/>
            <a:ext cx="4943482" cy="153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466725" y="177189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 model (two response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/>
              <a:t>’s; 2 factor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/>
              <a:t>’s):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Q, n, and D are varied,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/>
              <a:t> and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ρ</a:t>
            </a:r>
            <a:r>
              <a:rPr lang="en-US"/>
              <a:t> are held constant.</a:t>
            </a: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387532" y="5704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Example (White, Fluid Mechanics, 2008)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23" name="Google Shape;32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4368" y="2239071"/>
            <a:ext cx="4183283" cy="2036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Design space in the original variables, Q, n, and d: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Design space in the two pi groups: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two design spaces</a:t>
            </a:r>
            <a:endParaRPr/>
          </a:p>
        </p:txBody>
      </p:sp>
      <p:sp>
        <p:nvSpPr>
          <p:cNvPr id="330" name="Google Shape;330;p42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633" y="2413000"/>
            <a:ext cx="6934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633" y="3941234"/>
            <a:ext cx="72390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Pictures of Design Spaces</a:t>
            </a:r>
            <a:endParaRPr/>
          </a:p>
        </p:txBody>
      </p:sp>
      <p:sp>
        <p:nvSpPr>
          <p:cNvPr id="338" name="Google Shape;338;p43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2267" y="2401563"/>
            <a:ext cx="2954867" cy="308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 descr="cube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8047" y="2586566"/>
            <a:ext cx="3866068" cy="289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/>
          <p:nvPr/>
        </p:nvSpPr>
        <p:spPr>
          <a:xfrm>
            <a:off x="2208582" y="1435102"/>
            <a:ext cx="5224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χ</a:t>
            </a:r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5984716" y="1435102"/>
            <a:ext cx="74772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χ</a:t>
            </a:r>
            <a:r>
              <a:rPr lang="en-US" sz="4800" baseline="-25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endParaRPr sz="48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Previous work we recommended use of: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Nonparametric designs </a:t>
            </a:r>
            <a:endParaRPr/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Uniform designs</a:t>
            </a:r>
            <a:endParaRPr/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Minimax distance designs (etc.,)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Parametric designs</a:t>
            </a:r>
            <a:endParaRPr/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D-optimal designs for 3</a:t>
            </a:r>
            <a:r>
              <a:rPr lang="en-US" baseline="30000"/>
              <a:t>rd</a:t>
            </a:r>
            <a:r>
              <a:rPr lang="en-US"/>
              <a:t>-order (or higher-order) models</a:t>
            </a:r>
            <a:endParaRPr/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Suggested I-optimal, L-optimal* designs as alternatives</a:t>
            </a:r>
            <a:endParaRPr/>
          </a:p>
          <a:p>
            <a:pPr marL="1143000" lvl="2" indent="-101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742950" lvl="1" indent="-1460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/>
          </a:p>
        </p:txBody>
      </p:sp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Recommendations</a:t>
            </a:r>
            <a:endParaRPr/>
          </a:p>
        </p:txBody>
      </p:sp>
      <p:sp>
        <p:nvSpPr>
          <p:cNvPr id="349" name="Google Shape;349;p44"/>
          <p:cNvSpPr txBox="1"/>
          <p:nvPr/>
        </p:nvSpPr>
        <p:spPr>
          <a:xfrm>
            <a:off x="3843868" y="4261931"/>
            <a:ext cx="3130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endParaRPr/>
          </a:p>
        </p:txBody>
      </p:sp>
      <p:sp>
        <p:nvSpPr>
          <p:cNvPr id="350" name="Google Shape;350;p44"/>
          <p:cNvSpPr txBox="1"/>
          <p:nvPr/>
        </p:nvSpPr>
        <p:spPr>
          <a:xfrm>
            <a:off x="1016000" y="5436085"/>
            <a:ext cx="74636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*Cook, Nachtsheim “Model Robust Linear-Optimal Designs,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1983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body" idx="1"/>
          </p:nvPr>
        </p:nvSpPr>
        <p:spPr>
          <a:xfrm>
            <a:off x="457200" y="171529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MV I-optimality criterion: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MV criterion is simply the model-robust, L-optimality criterion of Cook and Nachtsheim (1982, </a:t>
            </a:r>
            <a:r>
              <a:rPr lang="en-US" i="1"/>
              <a:t>Technometric</a:t>
            </a:r>
            <a:r>
              <a:rPr lang="en-US"/>
              <a:t>s), where the weights are given by the variances, </a:t>
            </a:r>
            <a:r>
              <a:rPr lang="en-US" i="1"/>
              <a:t>w</a:t>
            </a:r>
            <a:r>
              <a:rPr lang="en-US" baseline="-25000"/>
              <a:t>i</a:t>
            </a:r>
            <a:r>
              <a:rPr lang="en-US" baseline="30000"/>
              <a:t>-1</a:t>
            </a:r>
            <a:r>
              <a:rPr lang="en-US"/>
              <a:t>.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MV I-optimality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5598" y="2386149"/>
            <a:ext cx="4940300" cy="8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wish to characterize the effects of velocity (X1) and time (X2) on the response variable distance, D.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Now, we’re ignorant, but an oracle knows that the true relationship is: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How do we figure this out?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Statistics vs. Engineers:  A simple example</a:t>
            </a: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66" name="Google Shape;66;p10" descr="http://2.bp.blogspot.com/-t6wwhitAtzE/Thk67ly3XkI/AAAAAAAAB3U/mHjJB_tm818/s1600/work_7112089_1_flat%252C550x550%252C075%252Cf_a-triumphant-country-drive_redbubble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3396508"/>
            <a:ext cx="3657600" cy="242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485" y="3594100"/>
            <a:ext cx="2757544" cy="50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I-Optimal Design (n = 16)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365" name="Google Shape;36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3467" y="1600200"/>
            <a:ext cx="5096933" cy="4115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Designing Efficient Heat Exchangers</a:t>
            </a:r>
            <a:endParaRPr/>
          </a:p>
        </p:txBody>
      </p:sp>
      <p:sp>
        <p:nvSpPr>
          <p:cNvPr id="371" name="Google Shape;371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372" name="Google Shape;3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975" y="2814638"/>
            <a:ext cx="2760051" cy="3541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13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this Multivariate?</a:t>
            </a:r>
            <a:endParaRPr/>
          </a:p>
        </p:txBody>
      </p:sp>
      <p:sp>
        <p:nvSpPr>
          <p:cNvPr id="378" name="Google Shape;378;p48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379" name="Google Shape;379;p48"/>
          <p:cNvSpPr/>
          <p:nvPr/>
        </p:nvSpPr>
        <p:spPr>
          <a:xfrm>
            <a:off x="1064175" y="1568700"/>
            <a:ext cx="3334500" cy="3720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Heat Extracted</a:t>
            </a:r>
            <a:endParaRPr sz="2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80" name="Google Shape;380;p48"/>
          <p:cNvSpPr/>
          <p:nvPr/>
        </p:nvSpPr>
        <p:spPr>
          <a:xfrm>
            <a:off x="4930675" y="1568700"/>
            <a:ext cx="3334500" cy="3720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Power Required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949988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</a:t>
            </a:r>
            <a:endParaRPr/>
          </a:p>
        </p:txBody>
      </p:sp>
      <p:sp>
        <p:nvSpPr>
          <p:cNvPr id="386" name="Google Shape;386;p49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387" name="Google Shape;387;p49" descr="Pages from Heat exchanger pipe improved illustration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866" y="1616202"/>
            <a:ext cx="7763933" cy="4225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791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Fluid Properties</a:t>
            </a:r>
            <a:endParaRPr/>
          </a:p>
        </p:txBody>
      </p:sp>
      <p:sp>
        <p:nvSpPr>
          <p:cNvPr id="393" name="Google Shape;393;p50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394" name="Google Shape;394;p50"/>
          <p:cNvPicPr preferRelativeResize="0"/>
          <p:nvPr/>
        </p:nvPicPr>
        <p:blipFill rotWithShape="1">
          <a:blip r:embed="rId3">
            <a:alphaModFix/>
          </a:blip>
          <a:srcRect l="17075" r="9546"/>
          <a:stretch/>
        </p:blipFill>
        <p:spPr>
          <a:xfrm>
            <a:off x="228113" y="1825600"/>
            <a:ext cx="2017074" cy="183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500" y="1825600"/>
            <a:ext cx="1833625" cy="18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0"/>
          <p:cNvSpPr txBox="1"/>
          <p:nvPr/>
        </p:nvSpPr>
        <p:spPr>
          <a:xfrm>
            <a:off x="552800" y="4027900"/>
            <a:ext cx="136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Viscosity</a:t>
            </a:r>
            <a:endParaRPr sz="2200"/>
          </a:p>
        </p:txBody>
      </p:sp>
      <p:sp>
        <p:nvSpPr>
          <p:cNvPr id="397" name="Google Shape;397;p50"/>
          <p:cNvSpPr txBox="1"/>
          <p:nvPr/>
        </p:nvSpPr>
        <p:spPr>
          <a:xfrm>
            <a:off x="2284600" y="4027900"/>
            <a:ext cx="237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Density</a:t>
            </a:r>
            <a:endParaRPr sz="2200"/>
          </a:p>
        </p:txBody>
      </p:sp>
      <p:pic>
        <p:nvPicPr>
          <p:cNvPr id="398" name="Google Shape;39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550" y="1825588"/>
            <a:ext cx="1833626" cy="183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0"/>
          <p:cNvSpPr txBox="1"/>
          <p:nvPr/>
        </p:nvSpPr>
        <p:spPr>
          <a:xfrm>
            <a:off x="4545663" y="4027900"/>
            <a:ext cx="2375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Thermal Conductivity</a:t>
            </a:r>
            <a:endParaRPr sz="2200"/>
          </a:p>
        </p:txBody>
      </p:sp>
      <p:pic>
        <p:nvPicPr>
          <p:cNvPr id="400" name="Google Shape;40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2713" y="1825600"/>
            <a:ext cx="1833626" cy="18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0"/>
          <p:cNvSpPr txBox="1"/>
          <p:nvPr/>
        </p:nvSpPr>
        <p:spPr>
          <a:xfrm>
            <a:off x="6701825" y="4027900"/>
            <a:ext cx="237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Temperature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2591564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Design of a heat exchanger with bivariate response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Response 1 is the pressure loss (ΔP) 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Response 2 is heat transfer rate (Q) 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There are 9 independent variables (next slides)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There are four fundamental dimensions: L, M, T, and t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Thus there will be 9 - 4 = 5 independent pi groups</a:t>
            </a:r>
            <a:endParaRPr/>
          </a:p>
        </p:txBody>
      </p:sp>
      <p:sp>
        <p:nvSpPr>
          <p:cNvPr id="407" name="Google Shape;407;p5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more complex example</a:t>
            </a:r>
            <a:endParaRPr/>
          </a:p>
        </p:txBody>
      </p:sp>
      <p:sp>
        <p:nvSpPr>
          <p:cNvPr id="408" name="Google Shape;408;p51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4150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414" name="Google Shape;41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291" y="2146299"/>
            <a:ext cx="8707443" cy="397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267" y="749299"/>
            <a:ext cx="6604784" cy="114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228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Derivation of DA Model</a:t>
            </a:r>
            <a:endParaRPr/>
          </a:p>
        </p:txBody>
      </p:sp>
      <p:sp>
        <p:nvSpPr>
          <p:cNvPr id="421" name="Google Shape;421;p53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422" name="Google Shape;42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84303"/>
            <a:ext cx="9144000" cy="346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9600" y="4997991"/>
            <a:ext cx="53848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780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Derivation of DA Model</a:t>
            </a:r>
            <a:endParaRPr/>
          </a:p>
        </p:txBody>
      </p:sp>
      <p:sp>
        <p:nvSpPr>
          <p:cNvPr id="429" name="Google Shape;429;p54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430" name="Google Shape;43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600" y="4997991"/>
            <a:ext cx="53848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4"/>
          <p:cNvSpPr txBox="1"/>
          <p:nvPr/>
        </p:nvSpPr>
        <p:spPr>
          <a:xfrm>
            <a:off x="4318000" y="3488267"/>
            <a:ext cx="28581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Reynold’s number</a:t>
            </a:r>
            <a:endParaRPr/>
          </a:p>
        </p:txBody>
      </p:sp>
      <p:sp>
        <p:nvSpPr>
          <p:cNvPr id="432" name="Google Shape;432;p54"/>
          <p:cNvSpPr/>
          <p:nvPr/>
        </p:nvSpPr>
        <p:spPr>
          <a:xfrm>
            <a:off x="4995333" y="5181599"/>
            <a:ext cx="745067" cy="83239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795867" y="3640667"/>
            <a:ext cx="24252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Euler’s number</a:t>
            </a:r>
            <a:endParaRPr/>
          </a:p>
        </p:txBody>
      </p:sp>
      <p:sp>
        <p:nvSpPr>
          <p:cNvPr id="434" name="Google Shape;434;p54"/>
          <p:cNvSpPr/>
          <p:nvPr/>
        </p:nvSpPr>
        <p:spPr>
          <a:xfrm>
            <a:off x="2353734" y="4997991"/>
            <a:ext cx="745067" cy="660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54"/>
          <p:cNvCxnSpPr/>
          <p:nvPr/>
        </p:nvCxnSpPr>
        <p:spPr>
          <a:xfrm>
            <a:off x="2523067" y="4284133"/>
            <a:ext cx="84666" cy="713858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36" name="Google Shape;436;p54"/>
          <p:cNvCxnSpPr/>
          <p:nvPr/>
        </p:nvCxnSpPr>
        <p:spPr>
          <a:xfrm>
            <a:off x="4995333" y="3949932"/>
            <a:ext cx="287867" cy="1231667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13200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>
            <a:spLocks noGrp="1"/>
          </p:cNvSpPr>
          <p:nvPr>
            <p:ph type="body" idx="1"/>
          </p:nvPr>
        </p:nvSpPr>
        <p:spPr>
          <a:xfrm>
            <a:off x="46672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Parametric design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Generate the designs using the 8-dimensional original variables space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Use coordinate exchange with continuous optimizer for each coordinate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Nonparametric design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Generate 100K uniformly distributed points in the 5D Pi design space for use as candidate set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Use candidate set with Fast Flexible Filling* to create designs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*Ryan Lekivetz, Brad Jones, QREI, 2014</a:t>
            </a:r>
            <a:endParaRPr/>
          </a:p>
        </p:txBody>
      </p:sp>
      <p:sp>
        <p:nvSpPr>
          <p:cNvPr id="434" name="Google Shape;434;p5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Generation Findings</a:t>
            </a:r>
            <a:endParaRPr/>
          </a:p>
        </p:txBody>
      </p:sp>
      <p:sp>
        <p:nvSpPr>
          <p:cNvPr id="435" name="Google Shape;435;p54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484800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DOE!!!  </a:t>
            </a:r>
            <a:r>
              <a:rPr lang="en-US"/>
              <a:t>We’re concerned about curvatures and interactions, so run a central composite response surface design!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After running the experiment, fit the second-order model: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Drop out non-significant terms,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Statistician’s approach</a:t>
            </a: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7714" y="4121257"/>
            <a:ext cx="6172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9537" y="5207428"/>
            <a:ext cx="28702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4917" y="1479725"/>
            <a:ext cx="2606957" cy="268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Parametric Design: 2D Projections, n = 100</a:t>
            </a:r>
            <a:endParaRPr/>
          </a:p>
        </p:txBody>
      </p:sp>
      <p:sp>
        <p:nvSpPr>
          <p:cNvPr id="441" name="Google Shape;441;p55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42" name="Google Shape;442;p55" descr="N=100_2D_Projections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2934" y="1600200"/>
            <a:ext cx="5080938" cy="422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Nonparametric Design: 2D Projections, n = 100</a:t>
            </a:r>
            <a:endParaRPr/>
          </a:p>
        </p:txBody>
      </p:sp>
      <p:sp>
        <p:nvSpPr>
          <p:cNvPr id="448" name="Google Shape;448;p56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449" name="Google Shape;449;p56" descr="N=100_Uniform_2D_Projections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9066" y="1492432"/>
            <a:ext cx="4876801" cy="4628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Comments/Conclusions</a:t>
            </a:r>
            <a:endParaRPr/>
          </a:p>
        </p:txBody>
      </p:sp>
      <p:sp>
        <p:nvSpPr>
          <p:cNvPr id="455" name="Google Shape;455;p57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 is a powerful tool for modeling physical systems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Parsimony, Scalability, Dimension Reduction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Multivariate responses not uncommon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Gave generalization of Buckingham for multivariate responses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Gave new criterion of multivariate parametric design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Gave recommendations for design construction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456" name="Google Shape;456;p57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Epilogue (Chris):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did we </a:t>
            </a:r>
            <a:r>
              <a:rPr lang="en-US" dirty="0">
                <a:solidFill>
                  <a:srgbClr val="FF0000"/>
                </a:solidFill>
              </a:rPr>
              <a:t>stumble</a:t>
            </a:r>
            <a:r>
              <a:rPr lang="en-US" dirty="0"/>
              <a:t> into the </a:t>
            </a:r>
            <a:br>
              <a:rPr lang="en-US" dirty="0"/>
            </a:br>
            <a:r>
              <a:rPr lang="en-US" dirty="0"/>
              <a:t>“design for DA” problem?</a:t>
            </a:r>
            <a:endParaRPr dirty="0"/>
          </a:p>
        </p:txBody>
      </p:sp>
      <p:sp>
        <p:nvSpPr>
          <p:cNvPr id="464" name="Google Shape;464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(c. 1980)   Chris’s early consulting– giving bad advice</a:t>
            </a:r>
            <a:endParaRPr dirty="0"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1988 talk on DOE at Carlson school to </a:t>
            </a:r>
            <a:r>
              <a:rPr lang="en-US" dirty="0" err="1"/>
              <a:t>Mgt</a:t>
            </a:r>
            <a:r>
              <a:rPr lang="en-US" dirty="0"/>
              <a:t> Sci department</a:t>
            </a:r>
            <a:endParaRPr dirty="0"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2011, Tom Albrecht, Boston Scientific</a:t>
            </a:r>
            <a:endParaRPr dirty="0"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2013, M. Albrecht, </a:t>
            </a:r>
            <a:r>
              <a:rPr lang="en-US" dirty="0" err="1"/>
              <a:t>Nachtsheim</a:t>
            </a:r>
            <a:r>
              <a:rPr lang="en-US" dirty="0"/>
              <a:t>, Cook, T. Albrecht, Experimental Design for Engineering Dimensional Analysis, </a:t>
            </a:r>
            <a:r>
              <a:rPr lang="en-US" i="1" dirty="0" err="1"/>
              <a:t>Technometrics</a:t>
            </a:r>
            <a:endParaRPr lang="en-US" i="1" dirty="0"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2014, Dennis and Chris DOE PhD seminar: Dan Eck proves the MV Buckingham Pi Theorem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2021,  our paper</a:t>
            </a:r>
            <a:endParaRPr dirty="0"/>
          </a:p>
        </p:txBody>
      </p:sp>
      <p:sp>
        <p:nvSpPr>
          <p:cNvPr id="470" name="Google Shape;470;p5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did we statisticians get involved in DA?</a:t>
            </a:r>
            <a:endParaRPr dirty="0"/>
          </a:p>
        </p:txBody>
      </p:sp>
      <p:sp>
        <p:nvSpPr>
          <p:cNvPr id="471" name="Google Shape;471;p59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>
            <a:spLocks noGrp="1"/>
          </p:cNvSpPr>
          <p:nvPr>
            <p:ph type="title"/>
          </p:nvPr>
        </p:nvSpPr>
        <p:spPr>
          <a:xfrm>
            <a:off x="457200" y="1600200"/>
            <a:ext cx="257386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77" name="Google Shape;477;p60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478" name="Google Shape;478;p60" descr="dimensional_analysis jok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897466"/>
            <a:ext cx="5006340" cy="482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484800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DOE!  We’re concerned about curvatures and interactions, so run a central composite response surface design!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After running the experiment, fit the second-order model: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Drop out non-significant terms,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Statistician’s approach</a:t>
            </a:r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7714" y="4121257"/>
            <a:ext cx="6172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9537" y="5207428"/>
            <a:ext cx="28702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4917" y="1479725"/>
            <a:ext cx="2606957" cy="2681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2"/>
          <p:cNvCxnSpPr/>
          <p:nvPr/>
        </p:nvCxnSpPr>
        <p:spPr>
          <a:xfrm rot="10800000" flipH="1">
            <a:off x="2235200" y="4087391"/>
            <a:ext cx="524933" cy="5184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9" name="Google Shape;89;p12"/>
          <p:cNvCxnSpPr/>
          <p:nvPr/>
        </p:nvCxnSpPr>
        <p:spPr>
          <a:xfrm rot="10800000" flipH="1">
            <a:off x="2788870" y="4121257"/>
            <a:ext cx="524933" cy="5184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0" name="Google Shape;90;p12"/>
          <p:cNvCxnSpPr/>
          <p:nvPr/>
        </p:nvCxnSpPr>
        <p:spPr>
          <a:xfrm rot="10800000" flipH="1">
            <a:off x="3708400" y="4085381"/>
            <a:ext cx="524933" cy="5184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" name="Google Shape;91;p12"/>
          <p:cNvCxnSpPr/>
          <p:nvPr/>
        </p:nvCxnSpPr>
        <p:spPr>
          <a:xfrm rot="10800000" flipH="1">
            <a:off x="5764917" y="4085381"/>
            <a:ext cx="524933" cy="5184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" name="Google Shape;92;p12"/>
          <p:cNvCxnSpPr/>
          <p:nvPr/>
        </p:nvCxnSpPr>
        <p:spPr>
          <a:xfrm rot="10800000" flipH="1">
            <a:off x="6747933" y="4087391"/>
            <a:ext cx="524933" cy="5184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Engineer’s approach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55626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Engineer thinks more like Isaac Newton in that the mechanics of a physical systems are governed by physical laws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b="1" i="1">
                <a:solidFill>
                  <a:srgbClr val="FF0000"/>
                </a:solidFill>
              </a:rPr>
              <a:t>A physical equation must be dimensionally homogenous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0" name="Google Shape;100;p13" descr="http://3.bp.blogspot.com/_M9fxO-cJats/THpqewHrBII/AAAAAAAAAxU/UVYkf7KnRU0/s1600/issac.newton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1057" y="1600200"/>
            <a:ext cx="22206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/>
          <p:nvPr/>
        </p:nvSpPr>
        <p:spPr>
          <a:xfrm>
            <a:off x="2514600" y="4278361"/>
            <a:ext cx="914400" cy="68208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3771900" y="4191000"/>
            <a:ext cx="2019300" cy="8382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13"/>
          <p:cNvCxnSpPr/>
          <p:nvPr/>
        </p:nvCxnSpPr>
        <p:spPr>
          <a:xfrm flipH="1">
            <a:off x="2057400" y="4960441"/>
            <a:ext cx="762000" cy="525959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p13"/>
          <p:cNvSpPr txBox="1"/>
          <p:nvPr/>
        </p:nvSpPr>
        <p:spPr>
          <a:xfrm>
            <a:off x="990600" y="5486400"/>
            <a:ext cx="2133600" cy="4616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[D]=Miles</a:t>
            </a:r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5029200" y="5486400"/>
            <a:ext cx="2362200" cy="4616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[h(V,T)]=Miles</a:t>
            </a:r>
            <a:endParaRPr/>
          </a:p>
        </p:txBody>
      </p:sp>
      <p:cxnSp>
        <p:nvCxnSpPr>
          <p:cNvPr id="106" name="Google Shape;106;p13"/>
          <p:cNvCxnSpPr>
            <a:stCxn id="105" idx="0"/>
          </p:cNvCxnSpPr>
          <p:nvPr/>
        </p:nvCxnSpPr>
        <p:spPr>
          <a:xfrm rot="10800000">
            <a:off x="5105400" y="5029200"/>
            <a:ext cx="1104900" cy="4572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3"/>
          <p:cNvSpPr txBox="1"/>
          <p:nvPr/>
        </p:nvSpPr>
        <p:spPr>
          <a:xfrm>
            <a:off x="2819400" y="4191000"/>
            <a:ext cx="3352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 = h(V,T)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Engineer’s approach</a:t>
            </a:r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5562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Dimensions (Units) of the variables: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[D]=Miles</a:t>
            </a:r>
            <a:endParaRPr b="1" i="1"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[V]=Miles/Hour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[T]=Hour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One dimensionally homogeneous possibility: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15" name="Google Shape;115;p14" descr="http://3.bp.blogspot.com/_M9fxO-cJats/THpqewHrBII/AAAAAAAAAxU/UVYkf7KnRU0/s1600/issac.newton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7898" y="1561960"/>
            <a:ext cx="22206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/>
          <p:nvPr/>
        </p:nvSpPr>
        <p:spPr>
          <a:xfrm>
            <a:off x="1143000" y="4475041"/>
            <a:ext cx="2971800" cy="11637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Dimensionally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Homogenous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4114800" y="4623720"/>
            <a:ext cx="237709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 = cVT</a:t>
            </a:r>
            <a:endParaRPr sz="4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Engineer’s approach</a:t>
            </a:r>
            <a:r>
              <a:rPr lang="en-US" u="sng"/>
              <a:t> </a:t>
            </a: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5562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One Final Simplification:  We make the equation dimensionless by dividing both sides by VT.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To estimate </a:t>
            </a:r>
            <a:r>
              <a:rPr lang="en-US" i="1"/>
              <a:t>c</a:t>
            </a:r>
            <a:r>
              <a:rPr lang="en-US"/>
              <a:t>, all we need to do is pick a velocity, V, pick a time, T, observe D and plug in (replicate as needed). </a:t>
            </a: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25" name="Google Shape;125;p15" descr="http://3.bp.blogspot.com/_M9fxO-cJats/THpqewHrBII/AAAAAAAAAxU/UVYkf7KnRU0/s1600/issac.newton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0356" y="1499240"/>
            <a:ext cx="22206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/>
          <p:nvPr/>
        </p:nvSpPr>
        <p:spPr>
          <a:xfrm>
            <a:off x="1038225" y="3178044"/>
            <a:ext cx="2971800" cy="11637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Dimensionless Representation</a:t>
            </a:r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5574" y="3126680"/>
            <a:ext cx="1364226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1571</Words>
  <Application>Microsoft Macintosh PowerPoint</Application>
  <PresentationFormat>On-screen Show (4:3)</PresentationFormat>
  <Paragraphs>278</Paragraphs>
  <Slides>55</Slides>
  <Notes>54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Noto Sans Symbols</vt:lpstr>
      <vt:lpstr>Verdana</vt:lpstr>
      <vt:lpstr>ＭＳ Ｐゴシック</vt:lpstr>
      <vt:lpstr>Calibri</vt:lpstr>
      <vt:lpstr>Cambria Math</vt:lpstr>
      <vt:lpstr>Office Theme</vt:lpstr>
      <vt:lpstr>Multivariate Design of Experiments for Engineering Dimensional Analysis</vt:lpstr>
      <vt:lpstr>Joint Work With:</vt:lpstr>
      <vt:lpstr>Outline of Talk:</vt:lpstr>
      <vt:lpstr>Statistics vs. Engineers:  A simple example</vt:lpstr>
      <vt:lpstr>Statistician’s approach</vt:lpstr>
      <vt:lpstr>Statistician’s approach</vt:lpstr>
      <vt:lpstr>Engineer’s approach</vt:lpstr>
      <vt:lpstr>Engineer’s approach</vt:lpstr>
      <vt:lpstr>Engineer’s approach </vt:lpstr>
      <vt:lpstr>Statistical vs. Engineering Approaches</vt:lpstr>
      <vt:lpstr>Dimensional Analysis (DA) Advantages</vt:lpstr>
      <vt:lpstr>Why is scalability important?</vt:lpstr>
      <vt:lpstr>Running experiments on a turbine of this size is impossible</vt:lpstr>
      <vt:lpstr>Running experiments on a model of this size is easy.   If all variables are dimensionless, we can extrapolate!</vt:lpstr>
      <vt:lpstr>An even more compelling type of extrapolation…</vt:lpstr>
      <vt:lpstr>PowerPoint Presentation</vt:lpstr>
      <vt:lpstr>Mars Rover DA Process</vt:lpstr>
      <vt:lpstr>Ipsen (1960) Stepwise Derivation of DA Model</vt:lpstr>
      <vt:lpstr>Step 0:  Initialize the variables by specifying dimensions</vt:lpstr>
      <vt:lpstr>Step 1:  Use d to eliminate length (L)</vt:lpstr>
      <vt:lpstr>Step 2:  Use m (rover mass) to eliminate mass (M)</vt:lpstr>
      <vt:lpstr>Step 3:  Use gd-1 to eliminate time (T)</vt:lpstr>
      <vt:lpstr>Result</vt:lpstr>
      <vt:lpstr>Summary</vt:lpstr>
      <vt:lpstr>So we have a one-factor DA experiment</vt:lpstr>
      <vt:lpstr>(Logged) Earth-bound results, n = 9</vt:lpstr>
      <vt:lpstr>OK: But what about Mars?</vt:lpstr>
      <vt:lpstr>Now solve for v, smooth, and back-solve for d90</vt:lpstr>
      <vt:lpstr>Power of DA</vt:lpstr>
      <vt:lpstr>How do we know this process works?</vt:lpstr>
      <vt:lpstr>How do we know this process works?</vt:lpstr>
      <vt:lpstr>Contributions of new paper</vt:lpstr>
      <vt:lpstr>MV Buckingham Π Theorem</vt:lpstr>
      <vt:lpstr> </vt:lpstr>
      <vt:lpstr>Simple Example (White, Fluid Mechanics, 2008)</vt:lpstr>
      <vt:lpstr>There are two design spaces</vt:lpstr>
      <vt:lpstr>Pictures of Design Spaces</vt:lpstr>
      <vt:lpstr>Design Recommendations</vt:lpstr>
      <vt:lpstr>MV I-optimality</vt:lpstr>
      <vt:lpstr>I-Optimal Design (n = 16)</vt:lpstr>
      <vt:lpstr>Designing Efficient Heat Exchangers</vt:lpstr>
      <vt:lpstr>Why is this Multivariate?</vt:lpstr>
      <vt:lpstr>Schematic</vt:lpstr>
      <vt:lpstr>Fluid Properties</vt:lpstr>
      <vt:lpstr>A more complex example</vt:lpstr>
      <vt:lpstr>PowerPoint Presentation</vt:lpstr>
      <vt:lpstr>Derivation of DA Model</vt:lpstr>
      <vt:lpstr>Derivation of DA Model</vt:lpstr>
      <vt:lpstr>Design Generation Findings</vt:lpstr>
      <vt:lpstr>Parametric Design: 2D Projections, n = 100</vt:lpstr>
      <vt:lpstr>Nonparametric Design: 2D Projections, n = 100</vt:lpstr>
      <vt:lpstr>Comments/Conclusions</vt:lpstr>
      <vt:lpstr>Epilogue (Chris):  How did we stumble into the  “design for DA” problem?</vt:lpstr>
      <vt:lpstr>How did we statisticians get involved in DA?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Multivariate Design of Experiments for Engineering Dimensional Analysis</dc:title>
  <cp:lastModifiedBy>Microsoft Office User</cp:lastModifiedBy>
  <cp:revision>7</cp:revision>
  <dcterms:modified xsi:type="dcterms:W3CDTF">2021-11-03T20:41:25Z</dcterms:modified>
</cp:coreProperties>
</file>